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r:id="rId14" roundtripDataSignature="AMtx7mjBETc0ME7UbH7SspddXDHQt/ptM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4" Type="http://customschemas.google.com/relationships/presentationmetadata" Target="meta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0" i="0" lang="de-DE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4" name="Google Shape;94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g1f1fa965cee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4" name="Google Shape;104;g1f1fa965cee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05" name="Google Shape;105;g1f1fa965cee_0_0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g2b9ce45a7f2_0_3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1" name="Google Shape;121;g2b9ce45a7f2_0_31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22" name="Google Shape;122;g2b9ce45a7f2_0_31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g1f1fa965cee_0_2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8" name="Google Shape;128;g1f1fa965cee_0_22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29" name="Google Shape;129;g1f1fa965cee_0_22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9" name="Google Shape;139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g2e18f7a71d8_0_98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52" name="Google Shape;152;g2e18f7a71d8_0_9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g2e18f7a71d8_0_11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63" name="Google Shape;163;g2e18f7a71d8_0_1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g2e18f7a71d8_0_12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5" name="Google Shape;175;g2e18f7a71d8_0_122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6" name="Google Shape;176;g2e18f7a71d8_0_122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g2e18f7a71d8_0_13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6" name="Google Shape;186;g2e18f7a71d8_0_134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7" name="Google Shape;187;g2e18f7a71d8_0_134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f Section + Descripcion 1">
  <p:cSld name="Title of Section + Descripcion 1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6"/>
          <p:cNvSpPr txBox="1"/>
          <p:nvPr>
            <p:ph type="title"/>
          </p:nvPr>
        </p:nvSpPr>
        <p:spPr>
          <a:xfrm>
            <a:off x="1093920" y="3396633"/>
            <a:ext cx="10115200" cy="656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libri"/>
              <a:buNone/>
              <a:defRPr b="1"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7" name="Google Shape;17;p6"/>
          <p:cNvSpPr txBox="1"/>
          <p:nvPr>
            <p:ph idx="1" type="subTitle"/>
          </p:nvPr>
        </p:nvSpPr>
        <p:spPr>
          <a:xfrm>
            <a:off x="1125767" y="4906824"/>
            <a:ext cx="6844800" cy="117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267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2133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9pPr>
          </a:lstStyle>
          <a:p/>
        </p:txBody>
      </p:sp>
      <p:sp>
        <p:nvSpPr>
          <p:cNvPr id="18" name="Google Shape;18;p6"/>
          <p:cNvSpPr/>
          <p:nvPr/>
        </p:nvSpPr>
        <p:spPr>
          <a:xfrm>
            <a:off x="11534235" y="6214533"/>
            <a:ext cx="657600" cy="643600"/>
          </a:xfrm>
          <a:prstGeom prst="rect">
            <a:avLst/>
          </a:prstGeom>
          <a:solidFill>
            <a:srgbClr val="5BBDFF"/>
          </a:solidFill>
          <a:ln>
            <a:noFill/>
          </a:ln>
        </p:spPr>
        <p:txBody>
          <a:bodyPr anchorCtr="0" anchor="ctr" bIns="60925" lIns="121900" spcFirstLastPara="1" rIns="121900" wrap="square" tIns="609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67"/>
              <a:buFont typeface="Calibri"/>
              <a:buNone/>
            </a:pPr>
            <a:r>
              <a:t/>
            </a:r>
            <a:endParaRPr b="0" i="0" sz="1867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uto con didascalia" type="objTx">
  <p:cSld name="OBJECT_WITH_CAPTION_TEXT"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4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8" name="Google Shape;68;p14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69" name="Google Shape;69;p14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70" name="Google Shape;70;p1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1" name="Google Shape;71;p1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magine con didascalia" type="picTx">
  <p:cSld name="PICTURE_WITH_CAPTION_TEXT"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5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5" name="Google Shape;75;p15"/>
          <p:cNvSpPr/>
          <p:nvPr>
            <p:ph idx="2" type="pic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76" name="Google Shape;76;p15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77" name="Google Shape;77;p1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olo e testo verticale" type="vertTx">
  <p:cSld name="VERTICAL_TEXT"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6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2" name="Google Shape;82;p16"/>
          <p:cNvSpPr txBox="1"/>
          <p:nvPr>
            <p:ph idx="1" type="body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3" name="Google Shape;83;p1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4" name="Google Shape;84;p1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5" name="Google Shape;85;p1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Titolo e testo verticale" type="vertTitleAndTx">
  <p:cSld name="VERTICAL_TITLE_AND_VERTICAL_TEXT"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7"/>
          <p:cNvSpPr txBox="1"/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8" name="Google Shape;88;p17"/>
          <p:cNvSpPr txBox="1"/>
          <p:nvPr>
            <p:ph idx="1" type="body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9" name="Google Shape;89;p1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0" name="Google Shape;90;p1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1" name="Google Shape;91;p1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apositiva titolo" type="title">
  <p:cSld name="TITLE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7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7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22" name="Google Shape;22;p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4" name="Google Shape;24;p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g1f1fa965cee_0_247"/>
          <p:cNvSpPr txBox="1"/>
          <p:nvPr>
            <p:ph type="title"/>
          </p:nvPr>
        </p:nvSpPr>
        <p:spPr>
          <a:xfrm>
            <a:off x="415600" y="593367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g1f1fa965cee_0_247"/>
          <p:cNvSpPr txBox="1"/>
          <p:nvPr>
            <p:ph idx="1" type="body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1pPr>
            <a:lvl2pPr indent="-3810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400"/>
              <a:buChar char="•"/>
              <a:defRPr/>
            </a:lvl2pPr>
            <a:lvl3pPr indent="-355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28" name="Google Shape;28;g1f1fa965cee_0_247"/>
          <p:cNvSpPr txBox="1"/>
          <p:nvPr>
            <p:ph idx="12" type="sldNum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olo e contenuto" type="obj">
  <p:cSld name="OBJECT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8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8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2" name="Google Shape;32;p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" name="Google Shape;33;p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ntestazione sezione" type="secHead">
  <p:cSld name="SECTION_HEADER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7" name="Google Shape;37;p9"/>
          <p:cNvSpPr txBox="1"/>
          <p:nvPr>
            <p:ph idx="1" type="body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38" name="Google Shape;38;p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ue contenuti" type="twoObj">
  <p:cSld name="TWO_OBJECTS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10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4" name="Google Shape;44;p10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5" name="Google Shape;45;p1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6" name="Google Shape;46;p1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1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fronto" type="twoTxTwoObj">
  <p:cSld name="TWO_OBJECTS_WITH_TEXT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1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0" name="Google Shape;50;p11"/>
          <p:cNvSpPr txBox="1"/>
          <p:nvPr>
            <p:ph idx="1" type="body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51" name="Google Shape;51;p11"/>
          <p:cNvSpPr txBox="1"/>
          <p:nvPr>
            <p:ph idx="2" type="body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2" name="Google Shape;52;p11"/>
          <p:cNvSpPr txBox="1"/>
          <p:nvPr>
            <p:ph idx="3" type="body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53" name="Google Shape;53;p11"/>
          <p:cNvSpPr txBox="1"/>
          <p:nvPr>
            <p:ph idx="4" type="body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4" name="Google Shape;54;p1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5" name="Google Shape;55;p1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1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olo titolo" type="titleOnly">
  <p:cSld name="TITLE_ONLY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2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1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1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1" name="Google Shape;61;p1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uota" type="blank">
  <p:cSld name="BLANK"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4" name="Google Shape;64;p1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5" name="Google Shape;65;p1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5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" name="Google Shape;11;p5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" name="Google Shape;12;p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" name="Google Shape;13;p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" name="Google Shape;14;p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png"/><Relationship Id="rId4" Type="http://schemas.openxmlformats.org/officeDocument/2006/relationships/image" Target="../media/image5.png"/><Relationship Id="rId5" Type="http://schemas.openxmlformats.org/officeDocument/2006/relationships/image" Target="../media/image2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.png"/><Relationship Id="rId4" Type="http://schemas.openxmlformats.org/officeDocument/2006/relationships/image" Target="../media/image5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.png"/><Relationship Id="rId4" Type="http://schemas.openxmlformats.org/officeDocument/2006/relationships/image" Target="../media/image5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.png"/><Relationship Id="rId4" Type="http://schemas.openxmlformats.org/officeDocument/2006/relationships/image" Target="../media/image6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1"/>
          <p:cNvSpPr txBox="1"/>
          <p:nvPr>
            <p:ph idx="1" type="subTitle"/>
          </p:nvPr>
        </p:nvSpPr>
        <p:spPr>
          <a:xfrm>
            <a:off x="2911475" y="4994975"/>
            <a:ext cx="6844800" cy="950400"/>
          </a:xfrm>
          <a:prstGeom prst="rect">
            <a:avLst/>
          </a:prstGeom>
          <a:noFill/>
          <a:ln>
            <a:noFill/>
          </a:ln>
        </p:spPr>
        <p:txBody>
          <a:bodyPr anchorCtr="0" anchor="t" bIns="121900" lIns="121900" spcFirstLastPara="1" rIns="121900" wrap="square" tIns="1219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267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</a:pPr>
            <a:r>
              <a:rPr b="1" lang="de-DE">
                <a:solidFill>
                  <a:srgbClr val="003054"/>
                </a:solidFill>
                <a:latin typeface="Cambria"/>
                <a:ea typeface="Cambria"/>
                <a:cs typeface="Cambria"/>
                <a:sym typeface="Cambria"/>
              </a:rPr>
              <a:t>UCAD</a:t>
            </a:r>
            <a:endParaRPr b="1">
              <a:solidFill>
                <a:srgbClr val="003054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indent="0" lvl="0" marL="0" rtl="0" algn="ctr">
              <a:lnSpc>
                <a:spcPct val="100000"/>
              </a:lnSpc>
              <a:spcBef>
                <a:spcPts val="267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</a:pPr>
            <a:r>
              <a:rPr b="1" lang="de-DE">
                <a:solidFill>
                  <a:srgbClr val="003054"/>
                </a:solidFill>
                <a:latin typeface="Cambria"/>
                <a:ea typeface="Cambria"/>
                <a:cs typeface="Cambria"/>
                <a:sym typeface="Cambria"/>
              </a:rPr>
              <a:t>Auditorium - 04/06/2024</a:t>
            </a:r>
            <a:endParaRPr b="1">
              <a:solidFill>
                <a:srgbClr val="003054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indent="0" lvl="0" marL="0" rtl="0" algn="l">
              <a:lnSpc>
                <a:spcPct val="100000"/>
              </a:lnSpc>
              <a:spcBef>
                <a:spcPts val="267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</a:pPr>
            <a:r>
              <a:t/>
            </a:r>
            <a:endParaRPr/>
          </a:p>
        </p:txBody>
      </p:sp>
      <p:sp>
        <p:nvSpPr>
          <p:cNvPr id="97" name="Google Shape;97;p1"/>
          <p:cNvSpPr/>
          <p:nvPr/>
        </p:nvSpPr>
        <p:spPr>
          <a:xfrm flipH="1" rot="10800000">
            <a:off x="2911471" y="4637365"/>
            <a:ext cx="6480000" cy="609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anchorCtr="0" anchor="ctr" bIns="60925" lIns="121900" spcFirstLastPara="1" rIns="121900" wrap="square" tIns="609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67"/>
              <a:buFont typeface="Arial"/>
              <a:buNone/>
            </a:pPr>
            <a:r>
              <a:t/>
            </a:r>
            <a:endParaRPr b="0" i="0" sz="1867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8" name="Google Shape;98;p1"/>
          <p:cNvSpPr txBox="1"/>
          <p:nvPr/>
        </p:nvSpPr>
        <p:spPr>
          <a:xfrm>
            <a:off x="1738050" y="982000"/>
            <a:ext cx="8715900" cy="2862900"/>
          </a:xfrm>
          <a:prstGeom prst="rect">
            <a:avLst/>
          </a:prstGeom>
          <a:solidFill>
            <a:schemeClr val="lt1">
              <a:alpha val="58039"/>
            </a:schemeClr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Roboto"/>
              <a:buNone/>
            </a:pPr>
            <a:r>
              <a:rPr b="1" i="0" lang="de-DE" sz="4000" u="none" cap="none" strike="noStrike">
                <a:solidFill>
                  <a:srgbClr val="003054"/>
                </a:solidFill>
                <a:latin typeface="Cambria"/>
                <a:ea typeface="Cambria"/>
                <a:cs typeface="Cambria"/>
                <a:sym typeface="Cambria"/>
              </a:rPr>
              <a:t>COT</a:t>
            </a:r>
            <a:endParaRPr b="1" i="0" sz="4000" u="none" cap="none" strike="noStrike">
              <a:solidFill>
                <a:srgbClr val="003054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Roboto"/>
              <a:buNone/>
            </a:pPr>
            <a:r>
              <a:rPr b="1" i="0" lang="de-DE" sz="4000" u="none" cap="none" strike="noStrike">
                <a:solidFill>
                  <a:srgbClr val="003054"/>
                </a:solidFill>
                <a:latin typeface="Cambria"/>
                <a:ea typeface="Cambria"/>
                <a:cs typeface="Cambria"/>
                <a:sym typeface="Cambria"/>
              </a:rPr>
              <a:t>Centrale Operativa Territoriale</a:t>
            </a:r>
            <a:endParaRPr b="1" i="0" sz="4000" u="none" cap="none" strike="noStrike">
              <a:solidFill>
                <a:srgbClr val="003054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Roboto"/>
              <a:buNone/>
            </a:pPr>
            <a:r>
              <a:rPr b="1" i="0" lang="de-DE" sz="4000" u="none" cap="none" strike="noStrike">
                <a:solidFill>
                  <a:srgbClr val="003054"/>
                </a:solidFill>
                <a:latin typeface="Cambria"/>
                <a:ea typeface="Cambria"/>
                <a:cs typeface="Cambria"/>
                <a:sym typeface="Cambria"/>
              </a:rPr>
              <a:t>Report Attività 2023</a:t>
            </a:r>
            <a:endParaRPr b="1" i="0" sz="4000" u="none" cap="none" strike="noStrike">
              <a:solidFill>
                <a:srgbClr val="003054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99" name="Google Shape;99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3317359" cy="677568"/>
          </a:xfrm>
          <a:prstGeom prst="rect">
            <a:avLst/>
          </a:prstGeom>
          <a:noFill/>
          <a:ln>
            <a:noFill/>
          </a:ln>
        </p:spPr>
      </p:pic>
      <p:sp>
        <p:nvSpPr>
          <p:cNvPr id="100" name="Google Shape;100;p1"/>
          <p:cNvSpPr/>
          <p:nvPr/>
        </p:nvSpPr>
        <p:spPr>
          <a:xfrm>
            <a:off x="11477625" y="6169376"/>
            <a:ext cx="714375" cy="688624"/>
          </a:xfrm>
          <a:prstGeom prst="rect">
            <a:avLst/>
          </a:prstGeom>
          <a:solidFill>
            <a:srgbClr val="0070C0"/>
          </a:solidFill>
          <a:ln cap="flat" cmpd="sng" w="12700">
            <a:solidFill>
              <a:srgbClr val="31538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1" name="Google Shape;101;p1"/>
          <p:cNvSpPr/>
          <p:nvPr/>
        </p:nvSpPr>
        <p:spPr>
          <a:xfrm>
            <a:off x="11309136" y="6077258"/>
            <a:ext cx="704850" cy="642937"/>
          </a:xfrm>
          <a:prstGeom prst="rect">
            <a:avLst/>
          </a:prstGeom>
          <a:solidFill>
            <a:srgbClr val="1F3864"/>
          </a:solidFill>
          <a:ln cap="flat" cmpd="sng" w="12700">
            <a:solidFill>
              <a:srgbClr val="31538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1f1fa965cee_0_0"/>
          <p:cNvSpPr/>
          <p:nvPr/>
        </p:nvSpPr>
        <p:spPr>
          <a:xfrm>
            <a:off x="4023875" y="797975"/>
            <a:ext cx="1634700" cy="9384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de-DE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SERVIZIO SOCIALE AZIENDALE</a:t>
            </a:r>
            <a:endParaRPr b="0" i="0" sz="14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8" name="Google Shape;108;g1f1fa965cee_0_0"/>
          <p:cNvSpPr/>
          <p:nvPr/>
        </p:nvSpPr>
        <p:spPr>
          <a:xfrm>
            <a:off x="1722025" y="1357063"/>
            <a:ext cx="3391500" cy="3502800"/>
          </a:xfrm>
          <a:prstGeom prst="ellipse">
            <a:avLst/>
          </a:prstGeom>
          <a:noFill/>
          <a:ln cap="flat" cmpd="sng" w="9525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100"/>
              <a:buFont typeface="Arial"/>
              <a:buNone/>
            </a:pPr>
            <a:r>
              <a:rPr b="0" i="0" lang="de-DE" sz="31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NCC</a:t>
            </a:r>
            <a:endParaRPr b="0" i="0" sz="31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9" name="Google Shape;109;g1f1fa965cee_0_0"/>
          <p:cNvSpPr/>
          <p:nvPr/>
        </p:nvSpPr>
        <p:spPr>
          <a:xfrm>
            <a:off x="3347100" y="3276313"/>
            <a:ext cx="1305900" cy="1226100"/>
          </a:xfrm>
          <a:prstGeom prst="ellipse">
            <a:avLst/>
          </a:prstGeom>
          <a:noFill/>
          <a:ln cap="flat" cmpd="sng" w="9525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b="0" i="0" lang="de-DE" sz="26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BED</a:t>
            </a:r>
            <a:endParaRPr b="0" i="0" sz="26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MANAGEMENT</a:t>
            </a:r>
            <a:endParaRPr b="0" i="0" sz="9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0" name="Google Shape;110;g1f1fa965cee_0_0"/>
          <p:cNvSpPr txBox="1"/>
          <p:nvPr/>
        </p:nvSpPr>
        <p:spPr>
          <a:xfrm>
            <a:off x="9205800" y="2320700"/>
            <a:ext cx="2046000" cy="24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t/>
            </a:r>
            <a:endParaRPr b="0" i="0" sz="2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11" name="Google Shape;111;g1f1fa965cee_0_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4200" y="1"/>
            <a:ext cx="3065332" cy="626100"/>
          </a:xfrm>
          <a:prstGeom prst="rect">
            <a:avLst/>
          </a:prstGeom>
          <a:noFill/>
          <a:ln>
            <a:noFill/>
          </a:ln>
        </p:spPr>
      </p:pic>
      <p:sp>
        <p:nvSpPr>
          <p:cNvPr id="112" name="Google Shape;112;g1f1fa965cee_0_0"/>
          <p:cNvSpPr/>
          <p:nvPr/>
        </p:nvSpPr>
        <p:spPr>
          <a:xfrm>
            <a:off x="2501150" y="1711300"/>
            <a:ext cx="971700" cy="8175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b="0" i="0" lang="de-DE" sz="21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NOCC</a:t>
            </a:r>
            <a:endParaRPr b="0" i="0" sz="21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3" name="Google Shape;113;g1f1fa965cee_0_0"/>
          <p:cNvSpPr/>
          <p:nvPr/>
        </p:nvSpPr>
        <p:spPr>
          <a:xfrm>
            <a:off x="4365975" y="1293025"/>
            <a:ext cx="4262100" cy="3630900"/>
          </a:xfrm>
          <a:prstGeom prst="ellipse">
            <a:avLst/>
          </a:prstGeom>
          <a:gradFill>
            <a:gsLst>
              <a:gs pos="0">
                <a:srgbClr val="DFE9FB"/>
              </a:gs>
              <a:gs pos="100000">
                <a:srgbClr val="6E9BE7"/>
              </a:gs>
            </a:gsLst>
            <a:path path="circle">
              <a:fillToRect b="50%" l="50%" r="50%" t="50%"/>
            </a:path>
            <a:tileRect/>
          </a:gra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  <a:effectLst>
            <a:outerShdw blurRad="1428750" rotWithShape="0" algn="bl">
              <a:schemeClr val="accent1"/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0" i="0" lang="de-DE" sz="3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COT</a:t>
            </a:r>
            <a:endParaRPr b="0" i="0" sz="32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4" name="Google Shape;114;g1f1fa965cee_0_0"/>
          <p:cNvSpPr/>
          <p:nvPr/>
        </p:nvSpPr>
        <p:spPr>
          <a:xfrm rot="5400000">
            <a:off x="3352342" y="2503207"/>
            <a:ext cx="2774790" cy="747576"/>
          </a:xfrm>
          <a:prstGeom prst="flowChartTerminator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t/>
            </a:r>
            <a:endParaRPr b="0" i="0" sz="23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5" name="Google Shape;115;g1f1fa965cee_0_0"/>
          <p:cNvSpPr/>
          <p:nvPr/>
        </p:nvSpPr>
        <p:spPr>
          <a:xfrm>
            <a:off x="6563950" y="3675650"/>
            <a:ext cx="1077300" cy="747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b="0" i="0" lang="de-DE" sz="21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NDCC</a:t>
            </a:r>
            <a:endParaRPr b="0" i="0" sz="21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6" name="Google Shape;116;g1f1fa965cee_0_0"/>
          <p:cNvSpPr/>
          <p:nvPr/>
        </p:nvSpPr>
        <p:spPr>
          <a:xfrm>
            <a:off x="587025" y="5305550"/>
            <a:ext cx="10664700" cy="13494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STRUTTURE DI RICOVERO OSPEDALIERE, NUTRIZIONE CLINICA, RRF, PICC TEAM, TERAPIA ANTALGICA, NPI, FARMACIA, UFFICIO TRASPORTI, CED, MMG-PLS, MEDICI DI CONTINUITA’ ASSISTENZIALE, CAVS CANALE, CAVS FERRERO, CAVS VERDUNO, RSA IN DGR 10, CURE DOMICILIARI, STRUTTURE RIABILITATIVE DI I-II-III LIVELLO IN ASL CN2 E FUORI ASL CN2, OSPEDALI FUORI ASL CN2, PROTESICA,  AMBULATORIO SCOMPENSO CARDIACO, AMBULATORIO MAREA, CDCD, AMBULATORIO DI COMUNITÀ’, SERVIZI SOCIALI TERRITORIALI </a:t>
            </a:r>
            <a:endParaRPr b="0" i="0" sz="14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7" name="Google Shape;117;g1f1fa965cee_0_0"/>
          <p:cNvSpPr/>
          <p:nvPr/>
        </p:nvSpPr>
        <p:spPr>
          <a:xfrm>
            <a:off x="561050" y="2037175"/>
            <a:ext cx="1047000" cy="1857300"/>
          </a:xfrm>
          <a:prstGeom prst="roundRect">
            <a:avLst>
              <a:gd fmla="val 16667" name="adj"/>
            </a:avLst>
          </a:prstGeom>
          <a:solidFill>
            <a:srgbClr val="D9D9D9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DMPO</a:t>
            </a:r>
            <a:endParaRPr b="0" i="0" sz="14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8" name="Google Shape;118;g1f1fa965cee_0_0"/>
          <p:cNvSpPr/>
          <p:nvPr/>
        </p:nvSpPr>
        <p:spPr>
          <a:xfrm>
            <a:off x="8831225" y="2037175"/>
            <a:ext cx="1141500" cy="1857300"/>
          </a:xfrm>
          <a:prstGeom prst="roundRect">
            <a:avLst>
              <a:gd fmla="val 16667" name="adj"/>
            </a:avLst>
          </a:prstGeom>
          <a:solidFill>
            <a:srgbClr val="CCCCCC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DISTRETTO</a:t>
            </a:r>
            <a:endParaRPr b="0" i="0" sz="14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g2b9ce45a7f2_0_31"/>
          <p:cNvSpPr txBox="1"/>
          <p:nvPr/>
        </p:nvSpPr>
        <p:spPr>
          <a:xfrm>
            <a:off x="831300" y="1159650"/>
            <a:ext cx="10529400" cy="4538700"/>
          </a:xfrm>
          <a:prstGeom prst="rect">
            <a:avLst/>
          </a:prstGeom>
          <a:noFill/>
          <a:ln cap="flat" cmpd="sng" w="28575">
            <a:solidFill>
              <a:srgbClr val="000000"/>
            </a:solidFill>
            <a:prstDash val="dashDot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t/>
            </a:r>
            <a:endParaRPr b="1" i="0" sz="2600" u="sng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b="1" i="0" lang="de-DE" sz="2600" u="sng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La Centrale Operativa Territoriale (COT) </a:t>
            </a:r>
            <a:endParaRPr b="1" i="0" sz="2600" u="sng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t/>
            </a:r>
            <a:endParaRPr b="0" i="0" sz="2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800100" marR="0" rtl="0" algn="l">
              <a:lnSpc>
                <a:spcPct val="100000"/>
              </a:lnSpc>
              <a:spcBef>
                <a:spcPts val="52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b="0" i="0" lang="de-DE" sz="2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è un modello organizzativo che svolge una funzione</a:t>
            </a:r>
            <a:endParaRPr b="0" i="0" sz="3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52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t/>
            </a:r>
            <a:endParaRPr b="0" i="0" sz="2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800100" marR="0" rtl="0" algn="l">
              <a:lnSpc>
                <a:spcPct val="100000"/>
              </a:lnSpc>
              <a:spcBef>
                <a:spcPts val="520"/>
              </a:spcBef>
              <a:spcAft>
                <a:spcPts val="0"/>
              </a:spcAft>
              <a:buClr>
                <a:srgbClr val="330066"/>
              </a:buClr>
              <a:buSzPts val="1820"/>
              <a:buFont typeface="Noto Sans Symbols"/>
              <a:buChar char="●"/>
            </a:pPr>
            <a:r>
              <a:rPr b="0" i="0" lang="de-DE" sz="2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di coordinamento della presa in  carico della persona</a:t>
            </a:r>
            <a:endParaRPr b="0" i="0" sz="3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800100" marR="0" rtl="0" algn="l">
              <a:lnSpc>
                <a:spcPct val="100000"/>
              </a:lnSpc>
              <a:spcBef>
                <a:spcPts val="520"/>
              </a:spcBef>
              <a:spcAft>
                <a:spcPts val="0"/>
              </a:spcAft>
              <a:buClr>
                <a:srgbClr val="330066"/>
              </a:buClr>
              <a:buSzPts val="1820"/>
              <a:buFont typeface="Noto Sans Symbols"/>
              <a:buChar char="●"/>
            </a:pPr>
            <a:r>
              <a:rPr b="0" i="0" lang="de-DE" sz="2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di raccordo tra servizi e professionisti</a:t>
            </a:r>
            <a:endParaRPr b="0" i="0" sz="3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52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t/>
            </a:r>
            <a:endParaRPr b="0" i="0" sz="2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800100" marR="0" rtl="0" algn="l">
              <a:lnSpc>
                <a:spcPct val="100000"/>
              </a:lnSpc>
              <a:spcBef>
                <a:spcPts val="52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b="0" i="0" lang="de-DE" sz="2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coinvolti nei diversi setting assistenziali di continuità e di cronicità</a:t>
            </a:r>
            <a:endParaRPr b="0" i="0" sz="2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52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t/>
            </a:r>
            <a:endParaRPr b="0" i="0" sz="2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52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t/>
            </a:r>
            <a:endParaRPr b="0" i="0" sz="2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52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t/>
            </a:r>
            <a:endParaRPr b="0" i="0" sz="2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27330" lvl="0" marL="342900" marR="0" rtl="0" algn="l">
              <a:lnSpc>
                <a:spcPct val="100000"/>
              </a:lnSpc>
              <a:spcBef>
                <a:spcPts val="52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t/>
            </a:r>
            <a:endParaRPr b="0" i="0" sz="2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25" name="Google Shape;125;g2b9ce45a7f2_0_3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-1214"/>
            <a:ext cx="3317359" cy="67756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1f1fa965cee_0_22"/>
          <p:cNvSpPr txBox="1"/>
          <p:nvPr>
            <p:ph idx="1" type="subTitle"/>
          </p:nvPr>
        </p:nvSpPr>
        <p:spPr>
          <a:xfrm>
            <a:off x="1034225" y="3218100"/>
            <a:ext cx="10403100" cy="1083000"/>
          </a:xfrm>
          <a:prstGeom prst="rect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267"/>
              </a:spcBef>
              <a:spcAft>
                <a:spcPts val="0"/>
              </a:spcAft>
              <a:buSzPts val="1400"/>
              <a:buNone/>
            </a:pPr>
            <a:r>
              <a:rPr b="1" i="1" lang="de-DE" sz="2833" u="sng"/>
              <a:t>Quando? </a:t>
            </a:r>
            <a:r>
              <a:rPr i="1" lang="de-DE" sz="2833"/>
              <a:t>(da giugno 2024)</a:t>
            </a:r>
            <a:endParaRPr i="1" sz="2833"/>
          </a:p>
          <a:p>
            <a:pPr indent="-51435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Char char="○"/>
            </a:pPr>
            <a:r>
              <a:rPr i="1" lang="de-DE" sz="2833"/>
              <a:t>dalle 8.30 alle 18 (feriali) e reperibilità (sabato e festivi)</a:t>
            </a:r>
            <a:endParaRPr i="1" sz="2833"/>
          </a:p>
        </p:txBody>
      </p:sp>
      <p:sp>
        <p:nvSpPr>
          <p:cNvPr id="132" name="Google Shape;132;g1f1fa965cee_0_22"/>
          <p:cNvSpPr txBox="1"/>
          <p:nvPr/>
        </p:nvSpPr>
        <p:spPr>
          <a:xfrm>
            <a:off x="6276550" y="676350"/>
            <a:ext cx="5005800" cy="2131200"/>
          </a:xfrm>
          <a:prstGeom prst="rect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1" i="1" lang="de-DE" sz="2800" u="sng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Dove?</a:t>
            </a:r>
            <a:endParaRPr b="1" i="1" sz="2800" u="sng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94999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libri"/>
              <a:buChar char="➢"/>
            </a:pPr>
            <a:r>
              <a:rPr i="1" lang="de-DE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Casa di Comunità di Bra</a:t>
            </a:r>
            <a:endParaRPr i="1" sz="2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94999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libri"/>
              <a:buChar char="➢"/>
            </a:pPr>
            <a:r>
              <a:rPr b="0" i="1" lang="de-DE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Ospedale Verduno </a:t>
            </a:r>
            <a:r>
              <a:rPr i="1" lang="de-DE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(COT  </a:t>
            </a:r>
            <a:endParaRPr i="1" sz="2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de-DE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    provvisoria)</a:t>
            </a:r>
            <a:endParaRPr b="0" i="1" sz="2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t/>
            </a:r>
            <a:endParaRPr b="0" i="1" sz="2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3" name="Google Shape;133;g1f1fa965cee_0_22"/>
          <p:cNvSpPr/>
          <p:nvPr/>
        </p:nvSpPr>
        <p:spPr>
          <a:xfrm>
            <a:off x="728200" y="4612275"/>
            <a:ext cx="5311800" cy="18384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1" i="0" lang="de-DE" sz="2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COT - Casa della Comunità BRA</a:t>
            </a:r>
            <a:endParaRPr b="1" i="0" sz="2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0" i="0" lang="de-DE" sz="2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0172 </a:t>
            </a:r>
            <a:r>
              <a:rPr lang="de-DE" sz="2800">
                <a:latin typeface="Calibri"/>
                <a:ea typeface="Calibri"/>
                <a:cs typeface="Calibri"/>
                <a:sym typeface="Calibri"/>
              </a:rPr>
              <a:t>420</a:t>
            </a:r>
            <a:r>
              <a:rPr b="0" i="0" lang="de-DE" sz="2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b="1" lang="de-DE" sz="2800">
                <a:latin typeface="Calibri"/>
                <a:ea typeface="Calibri"/>
                <a:cs typeface="Calibri"/>
                <a:sym typeface="Calibri"/>
              </a:rPr>
              <a:t>470-471-473-480</a:t>
            </a:r>
            <a:endParaRPr sz="28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1" i="1" lang="de-DE" sz="2800" u="sng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cot@aslcn2.it</a:t>
            </a:r>
            <a:endParaRPr b="1" i="1" sz="2800" u="sng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34" name="Google Shape;134;g1f1fa965cee_0_2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-1214"/>
            <a:ext cx="3317359" cy="677568"/>
          </a:xfrm>
          <a:prstGeom prst="rect">
            <a:avLst/>
          </a:prstGeom>
          <a:noFill/>
          <a:ln>
            <a:noFill/>
          </a:ln>
        </p:spPr>
      </p:pic>
      <p:sp>
        <p:nvSpPr>
          <p:cNvPr id="135" name="Google Shape;135;g1f1fa965cee_0_22"/>
          <p:cNvSpPr/>
          <p:nvPr/>
        </p:nvSpPr>
        <p:spPr>
          <a:xfrm>
            <a:off x="6401975" y="4612275"/>
            <a:ext cx="5383500" cy="1838400"/>
          </a:xfrm>
          <a:prstGeom prst="rect">
            <a:avLst/>
          </a:prstGeom>
          <a:solidFill>
            <a:srgbClr val="E7E6E6"/>
          </a:solidFill>
          <a:ln cap="flat" cmpd="sng" w="9525">
            <a:solidFill>
              <a:srgbClr val="44546A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1" i="0" lang="de-DE" sz="2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COT - </a:t>
            </a:r>
            <a:r>
              <a:rPr b="1" lang="de-DE" sz="2800">
                <a:latin typeface="Calibri"/>
                <a:ea typeface="Calibri"/>
                <a:cs typeface="Calibri"/>
                <a:sym typeface="Calibri"/>
              </a:rPr>
              <a:t>Ospedale di Verduno (provv.)</a:t>
            </a:r>
            <a:endParaRPr b="1" i="0" sz="2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0" i="0" lang="de-DE" sz="2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0172 140 </a:t>
            </a:r>
            <a:r>
              <a:rPr b="1" i="0" lang="de-DE" sz="2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4949 -</a:t>
            </a:r>
            <a:r>
              <a:rPr lang="de-DE" sz="280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b="1" i="0" lang="de-DE" sz="2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4958 - 4105</a:t>
            </a:r>
            <a:endParaRPr b="1" i="0" sz="2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1" i="1" lang="de-DE" sz="2800" u="sng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cot@aslcn2.it</a:t>
            </a:r>
            <a:endParaRPr b="1" i="1" sz="2800" u="sng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6" name="Google Shape;136;g1f1fa965cee_0_22"/>
          <p:cNvSpPr txBox="1"/>
          <p:nvPr/>
        </p:nvSpPr>
        <p:spPr>
          <a:xfrm>
            <a:off x="603000" y="1068550"/>
            <a:ext cx="5005800" cy="1838400"/>
          </a:xfrm>
          <a:prstGeom prst="rect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1" i="1" lang="de-DE" sz="2800" u="sng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Chi siamo?</a:t>
            </a:r>
            <a:endParaRPr b="1" i="1" sz="2800" u="sng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94999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libri"/>
              <a:buChar char="➢"/>
            </a:pPr>
            <a:r>
              <a:rPr i="1" lang="de-DE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 coordinatore</a:t>
            </a:r>
            <a:endParaRPr i="1" sz="2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94999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libri"/>
              <a:buChar char="➢"/>
            </a:pPr>
            <a:r>
              <a:rPr i="1" lang="de-DE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6 infermieri </a:t>
            </a:r>
            <a:endParaRPr i="1" sz="2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94999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libri"/>
              <a:buChar char="➢"/>
            </a:pPr>
            <a:r>
              <a:rPr i="1" lang="de-DE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 personale di supporto</a:t>
            </a:r>
            <a:endParaRPr b="0" i="1" sz="2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t/>
            </a:r>
            <a:endParaRPr b="0" i="1" sz="2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2"/>
          <p:cNvSpPr txBox="1"/>
          <p:nvPr>
            <p:ph type="title"/>
          </p:nvPr>
        </p:nvSpPr>
        <p:spPr>
          <a:xfrm>
            <a:off x="1093920" y="3396633"/>
            <a:ext cx="10115200" cy="656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21900" lIns="121900" spcFirstLastPara="1" rIns="121900" wrap="square" tIns="1200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Calibri"/>
              <a:buNone/>
            </a:pPr>
            <a:r>
              <a:rPr lang="de-DE">
                <a:solidFill>
                  <a:srgbClr val="FFFFFF"/>
                </a:solidFill>
              </a:rPr>
              <a:t>Introduction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142" name="Google Shape;142;p2"/>
          <p:cNvSpPr/>
          <p:nvPr/>
        </p:nvSpPr>
        <p:spPr>
          <a:xfrm>
            <a:off x="1" y="6169375"/>
            <a:ext cx="2800350" cy="82663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anchorCtr="0" anchor="ctr" bIns="60925" lIns="121900" spcFirstLastPara="1" rIns="121900" wrap="square" tIns="609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67"/>
              <a:buFont typeface="Arial"/>
              <a:buNone/>
            </a:pPr>
            <a:r>
              <a:t/>
            </a:r>
            <a:endParaRPr b="0" i="0" sz="1867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43" name="Google Shape;143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-1214"/>
            <a:ext cx="3317359" cy="677568"/>
          </a:xfrm>
          <a:prstGeom prst="rect">
            <a:avLst/>
          </a:prstGeom>
          <a:noFill/>
          <a:ln>
            <a:noFill/>
          </a:ln>
        </p:spPr>
      </p:pic>
      <p:sp>
        <p:nvSpPr>
          <p:cNvPr id="144" name="Google Shape;144;p2"/>
          <p:cNvSpPr/>
          <p:nvPr/>
        </p:nvSpPr>
        <p:spPr>
          <a:xfrm>
            <a:off x="11477625" y="6169376"/>
            <a:ext cx="714375" cy="688624"/>
          </a:xfrm>
          <a:prstGeom prst="rect">
            <a:avLst/>
          </a:prstGeom>
          <a:solidFill>
            <a:srgbClr val="0070C0"/>
          </a:solidFill>
          <a:ln cap="flat" cmpd="sng" w="12700">
            <a:solidFill>
              <a:srgbClr val="31538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5" name="Google Shape;145;p2"/>
          <p:cNvSpPr/>
          <p:nvPr/>
        </p:nvSpPr>
        <p:spPr>
          <a:xfrm>
            <a:off x="11309136" y="6077258"/>
            <a:ext cx="704850" cy="642937"/>
          </a:xfrm>
          <a:prstGeom prst="rect">
            <a:avLst/>
          </a:prstGeom>
          <a:solidFill>
            <a:srgbClr val="1F3864"/>
          </a:solidFill>
          <a:ln cap="flat" cmpd="sng" w="12700">
            <a:solidFill>
              <a:srgbClr val="31538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6" name="Google Shape;146;p2"/>
          <p:cNvSpPr txBox="1"/>
          <p:nvPr/>
        </p:nvSpPr>
        <p:spPr>
          <a:xfrm>
            <a:off x="3842275" y="418575"/>
            <a:ext cx="7522500" cy="688500"/>
          </a:xfrm>
          <a:prstGeom prst="rect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121900" lIns="121900" spcFirstLastPara="1" rIns="121900" wrap="square" tIns="1219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400"/>
              <a:buFont typeface="Roboto"/>
              <a:buNone/>
            </a:pPr>
            <a:r>
              <a:rPr b="1" i="0" lang="de-DE" sz="3400" u="none" cap="none" strike="noStrike">
                <a:solidFill>
                  <a:srgbClr val="002060"/>
                </a:solidFill>
                <a:latin typeface="Cambria"/>
                <a:ea typeface="Cambria"/>
                <a:cs typeface="Cambria"/>
                <a:sym typeface="Cambria"/>
              </a:rPr>
              <a:t>Percorsi attivati - COT</a:t>
            </a:r>
            <a:r>
              <a:rPr b="1" lang="de-DE" sz="3400">
                <a:solidFill>
                  <a:srgbClr val="002060"/>
                </a:solidFill>
                <a:latin typeface="Cambria"/>
                <a:ea typeface="Cambria"/>
                <a:cs typeface="Cambria"/>
                <a:sym typeface="Cambria"/>
              </a:rPr>
              <a:t> - Anno 2023</a:t>
            </a:r>
            <a:endParaRPr b="1" sz="3400">
              <a:solidFill>
                <a:srgbClr val="002060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147" name="Google Shape;147;p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9461450" y="4492300"/>
            <a:ext cx="2615875" cy="2283550"/>
          </a:xfrm>
          <a:prstGeom prst="rect">
            <a:avLst/>
          </a:prstGeom>
          <a:noFill/>
          <a:ln>
            <a:noFill/>
          </a:ln>
        </p:spPr>
      </p:pic>
      <p:sp>
        <p:nvSpPr>
          <p:cNvPr id="148" name="Google Shape;148;p2"/>
          <p:cNvSpPr txBox="1"/>
          <p:nvPr/>
        </p:nvSpPr>
        <p:spPr>
          <a:xfrm>
            <a:off x="434025" y="1344925"/>
            <a:ext cx="11142600" cy="4824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937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Calibri"/>
              <a:buChar char="●"/>
            </a:pPr>
            <a:r>
              <a:rPr b="0" i="0" lang="de-DE" sz="2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Percorso continuità assistenziale Ospedale Verduno - Territorio  </a:t>
            </a:r>
            <a:endParaRPr b="0" i="0" sz="26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                                                                     </a:t>
            </a:r>
            <a:r>
              <a:rPr b="0" i="0" lang="de-DE" sz="2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    </a:t>
            </a:r>
            <a:r>
              <a:rPr b="0" i="0" lang="de-DE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         </a:t>
            </a:r>
            <a:r>
              <a:rPr b="1" i="1" lang="de-DE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(1861 segnala</a:t>
            </a:r>
            <a:r>
              <a:rPr b="1" i="1" lang="de-DE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zioni)</a:t>
            </a:r>
            <a:endParaRPr b="1" i="1" sz="2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1" sz="2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1" sz="2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1" sz="2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1" sz="2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1" sz="2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937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Calibri"/>
              <a:buChar char="●"/>
            </a:pPr>
            <a:r>
              <a:rPr b="0" i="0" lang="de-DE" sz="2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Percorso continuità assistenziale Altri ospedali fuori Asl - Territorio </a:t>
            </a:r>
            <a:endParaRPr b="0" i="0" sz="26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                                                                                  </a:t>
            </a:r>
            <a:r>
              <a:rPr b="1" i="1" lang="de-DE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(130 segnalazioni)</a:t>
            </a:r>
            <a:endParaRPr b="1" i="1" sz="2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937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Calibri"/>
              <a:buChar char="●"/>
            </a:pPr>
            <a:r>
              <a:rPr b="0" i="0" lang="de-DE" sz="2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Percorso continuità assistenziale Territorio - Territorio </a:t>
            </a:r>
            <a:endParaRPr b="0" i="0" sz="26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            </a:t>
            </a:r>
            <a:r>
              <a:rPr lang="de-DE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</a:t>
            </a:r>
            <a:r>
              <a:rPr b="1" i="1" lang="de-DE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224, di cui 97 richieste di inserimento in Cavs da domicilio</a:t>
            </a:r>
            <a:r>
              <a:rPr lang="de-DE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)</a:t>
            </a:r>
            <a:endParaRPr b="0" i="0" sz="2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49" name="Google Shape;149;p2"/>
          <p:cNvPicPr preferRelativeResize="0"/>
          <p:nvPr/>
        </p:nvPicPr>
        <p:blipFill rotWithShape="1">
          <a:blip r:embed="rId5">
            <a:alphaModFix/>
          </a:blip>
          <a:srcRect b="0" l="11668" r="13098" t="0"/>
          <a:stretch/>
        </p:blipFill>
        <p:spPr>
          <a:xfrm>
            <a:off x="1803375" y="2023950"/>
            <a:ext cx="4430297" cy="22835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g2e18f7a71d8_0_98"/>
          <p:cNvSpPr txBox="1"/>
          <p:nvPr>
            <p:ph type="title"/>
          </p:nvPr>
        </p:nvSpPr>
        <p:spPr>
          <a:xfrm>
            <a:off x="1093920" y="3396633"/>
            <a:ext cx="10115100" cy="656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21900" lIns="121900" spcFirstLastPara="1" rIns="121900" wrap="square" tIns="1200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Calibri"/>
              <a:buNone/>
            </a:pPr>
            <a:r>
              <a:rPr lang="de-DE">
                <a:solidFill>
                  <a:srgbClr val="FFFFFF"/>
                </a:solidFill>
              </a:rPr>
              <a:t>Introduction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155" name="Google Shape;155;g2e18f7a71d8_0_98"/>
          <p:cNvSpPr/>
          <p:nvPr/>
        </p:nvSpPr>
        <p:spPr>
          <a:xfrm>
            <a:off x="1" y="6169375"/>
            <a:ext cx="2800500" cy="828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anchorCtr="0" anchor="ctr" bIns="60925" lIns="121900" spcFirstLastPara="1" rIns="121900" wrap="square" tIns="609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67"/>
              <a:buFont typeface="Arial"/>
              <a:buNone/>
            </a:pPr>
            <a:r>
              <a:t/>
            </a:r>
            <a:endParaRPr b="0" i="0" sz="1867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56" name="Google Shape;156;g2e18f7a71d8_0_9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-1214"/>
            <a:ext cx="3317359" cy="677568"/>
          </a:xfrm>
          <a:prstGeom prst="rect">
            <a:avLst/>
          </a:prstGeom>
          <a:noFill/>
          <a:ln>
            <a:noFill/>
          </a:ln>
        </p:spPr>
      </p:pic>
      <p:sp>
        <p:nvSpPr>
          <p:cNvPr id="157" name="Google Shape;157;g2e18f7a71d8_0_98"/>
          <p:cNvSpPr/>
          <p:nvPr/>
        </p:nvSpPr>
        <p:spPr>
          <a:xfrm>
            <a:off x="11477625" y="6169376"/>
            <a:ext cx="714300" cy="688500"/>
          </a:xfrm>
          <a:prstGeom prst="rect">
            <a:avLst/>
          </a:prstGeom>
          <a:solidFill>
            <a:srgbClr val="0070C0"/>
          </a:solidFill>
          <a:ln cap="flat" cmpd="sng" w="12700">
            <a:solidFill>
              <a:srgbClr val="31538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8" name="Google Shape;158;g2e18f7a71d8_0_98"/>
          <p:cNvSpPr/>
          <p:nvPr/>
        </p:nvSpPr>
        <p:spPr>
          <a:xfrm>
            <a:off x="11309136" y="6077258"/>
            <a:ext cx="705000" cy="642900"/>
          </a:xfrm>
          <a:prstGeom prst="rect">
            <a:avLst/>
          </a:prstGeom>
          <a:solidFill>
            <a:srgbClr val="1F3864"/>
          </a:solidFill>
          <a:ln cap="flat" cmpd="sng" w="12700">
            <a:solidFill>
              <a:srgbClr val="31538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59" name="Google Shape;159;g2e18f7a71d8_0_9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9795525" y="4730972"/>
            <a:ext cx="2278676" cy="1989175"/>
          </a:xfrm>
          <a:prstGeom prst="rect">
            <a:avLst/>
          </a:prstGeom>
          <a:noFill/>
          <a:ln>
            <a:noFill/>
          </a:ln>
        </p:spPr>
      </p:pic>
      <p:sp>
        <p:nvSpPr>
          <p:cNvPr id="160" name="Google Shape;160;g2e18f7a71d8_0_98"/>
          <p:cNvSpPr txBox="1"/>
          <p:nvPr/>
        </p:nvSpPr>
        <p:spPr>
          <a:xfrm>
            <a:off x="58950" y="903850"/>
            <a:ext cx="12074100" cy="540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937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Calibri"/>
              <a:buChar char="●"/>
            </a:pPr>
            <a:r>
              <a:rPr lang="de-DE" sz="2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Percorso Srd  - Servizio di Riabilitazione Domiciliare </a:t>
            </a:r>
            <a:endParaRPr sz="2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81000" lvl="4" marL="22860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Char char="○"/>
            </a:pPr>
            <a:r>
              <a:rPr i="1" lang="de-DE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circa </a:t>
            </a:r>
            <a:r>
              <a:rPr b="1" i="1" lang="de-DE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215 richieste di visite</a:t>
            </a:r>
            <a:r>
              <a:rPr i="1" lang="de-DE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fisiatriche a domicilio</a:t>
            </a:r>
            <a:endParaRPr i="1" sz="2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81000" lvl="4" marL="22860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Char char="○"/>
            </a:pPr>
            <a:r>
              <a:rPr b="1" i="1" lang="de-DE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153 PPRI</a:t>
            </a:r>
            <a:r>
              <a:rPr i="1" lang="de-DE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per fkt domiciliare da ambulatorio o da visita domiciliare</a:t>
            </a:r>
            <a:endParaRPr i="1" sz="2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81000" lvl="4" marL="22860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Char char="○"/>
            </a:pPr>
            <a:r>
              <a:rPr b="1" i="1" lang="de-DE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190 chiusure </a:t>
            </a:r>
            <a:r>
              <a:rPr i="1" lang="de-DE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coinvolgendo MMG, fisioterapisti e le Cure Domiciliari.</a:t>
            </a:r>
            <a:endParaRPr i="1" sz="2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22860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2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937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Calibri"/>
              <a:buChar char="●"/>
            </a:pPr>
            <a:r>
              <a:rPr b="0" i="0" lang="de-DE" sz="2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PSDTA Scompenso Cardiaco</a:t>
            </a:r>
            <a:endParaRPr b="0" i="0" sz="26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457200" lvl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de-DE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</a:t>
            </a:r>
            <a:r>
              <a:rPr b="1" i="1" lang="de-DE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216 segnalazioni, </a:t>
            </a:r>
            <a:endParaRPr b="1" i="1" sz="2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810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Char char="○"/>
            </a:pPr>
            <a:r>
              <a:rPr b="1" i="1" lang="de-DE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208 arruolamenti</a:t>
            </a:r>
            <a:r>
              <a:rPr i="1" lang="de-DE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(42 da cardiologia, 103 da ambulatori territoriali, 33 da ambulatorio SC Verduno, 12 da MMG) </a:t>
            </a:r>
            <a:endParaRPr i="1" sz="2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810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Char char="○"/>
            </a:pPr>
            <a:r>
              <a:rPr b="1" i="1" lang="de-DE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8 transazioni</a:t>
            </a:r>
            <a:r>
              <a:rPr i="1" lang="de-DE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di setting)</a:t>
            </a:r>
            <a:endParaRPr i="1" sz="2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937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Calibri"/>
              <a:buChar char="●"/>
            </a:pPr>
            <a:r>
              <a:rPr b="0" i="0" lang="de-DE" sz="2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Percorso Territoriale Posizionamento Midline </a:t>
            </a:r>
            <a:endParaRPr b="0" i="0" sz="26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                  </a:t>
            </a:r>
            <a:r>
              <a:rPr b="0" i="0" lang="de-DE" sz="2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</a:t>
            </a:r>
            <a:r>
              <a:rPr b="1" i="1" lang="de-DE" sz="2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93 richieste</a:t>
            </a:r>
            <a:r>
              <a:rPr b="1" i="1" lang="de-DE" sz="2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di cui 74 posizionamenti e 19 riparazioni)</a:t>
            </a:r>
            <a:endParaRPr b="1" i="1" sz="26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1" sz="2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g2e18f7a71d8_0_110"/>
          <p:cNvSpPr txBox="1"/>
          <p:nvPr>
            <p:ph type="title"/>
          </p:nvPr>
        </p:nvSpPr>
        <p:spPr>
          <a:xfrm>
            <a:off x="1093920" y="3396633"/>
            <a:ext cx="10115100" cy="656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21900" lIns="121900" spcFirstLastPara="1" rIns="121900" wrap="square" tIns="1200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Calibri"/>
              <a:buNone/>
            </a:pPr>
            <a:r>
              <a:rPr lang="de-DE">
                <a:solidFill>
                  <a:srgbClr val="FFFFFF"/>
                </a:solidFill>
              </a:rPr>
              <a:t>Introduction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166" name="Google Shape;166;g2e18f7a71d8_0_110"/>
          <p:cNvSpPr/>
          <p:nvPr/>
        </p:nvSpPr>
        <p:spPr>
          <a:xfrm>
            <a:off x="1" y="6169375"/>
            <a:ext cx="2800500" cy="828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anchorCtr="0" anchor="ctr" bIns="60925" lIns="121900" spcFirstLastPara="1" rIns="121900" wrap="square" tIns="609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67"/>
              <a:buFont typeface="Arial"/>
              <a:buNone/>
            </a:pPr>
            <a:r>
              <a:t/>
            </a:r>
            <a:endParaRPr b="0" i="0" sz="1867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67" name="Google Shape;167;g2e18f7a71d8_0_11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-1214"/>
            <a:ext cx="3317359" cy="677568"/>
          </a:xfrm>
          <a:prstGeom prst="rect">
            <a:avLst/>
          </a:prstGeom>
          <a:noFill/>
          <a:ln>
            <a:noFill/>
          </a:ln>
        </p:spPr>
      </p:pic>
      <p:sp>
        <p:nvSpPr>
          <p:cNvPr id="168" name="Google Shape;168;g2e18f7a71d8_0_110"/>
          <p:cNvSpPr/>
          <p:nvPr/>
        </p:nvSpPr>
        <p:spPr>
          <a:xfrm>
            <a:off x="11477625" y="6169376"/>
            <a:ext cx="714300" cy="688500"/>
          </a:xfrm>
          <a:prstGeom prst="rect">
            <a:avLst/>
          </a:prstGeom>
          <a:solidFill>
            <a:srgbClr val="0070C0"/>
          </a:solidFill>
          <a:ln cap="flat" cmpd="sng" w="12700">
            <a:solidFill>
              <a:srgbClr val="31538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9" name="Google Shape;169;g2e18f7a71d8_0_110"/>
          <p:cNvSpPr/>
          <p:nvPr/>
        </p:nvSpPr>
        <p:spPr>
          <a:xfrm>
            <a:off x="11309136" y="6077258"/>
            <a:ext cx="705000" cy="642900"/>
          </a:xfrm>
          <a:prstGeom prst="rect">
            <a:avLst/>
          </a:prstGeom>
          <a:solidFill>
            <a:srgbClr val="1F3864"/>
          </a:solidFill>
          <a:ln cap="flat" cmpd="sng" w="12700">
            <a:solidFill>
              <a:srgbClr val="31538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70" name="Google Shape;170;g2e18f7a71d8_0_11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9287625" y="4275448"/>
            <a:ext cx="2800500" cy="2444714"/>
          </a:xfrm>
          <a:prstGeom prst="rect">
            <a:avLst/>
          </a:prstGeom>
          <a:noFill/>
          <a:ln>
            <a:noFill/>
          </a:ln>
        </p:spPr>
      </p:pic>
      <p:sp>
        <p:nvSpPr>
          <p:cNvPr id="171" name="Google Shape;171;g2e18f7a71d8_0_110"/>
          <p:cNvSpPr txBox="1"/>
          <p:nvPr/>
        </p:nvSpPr>
        <p:spPr>
          <a:xfrm>
            <a:off x="175175" y="775100"/>
            <a:ext cx="11952600" cy="362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937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Calibri"/>
              <a:buChar char="●"/>
            </a:pPr>
            <a:r>
              <a:rPr lang="de-DE" sz="2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Percorso Nutrizione clinica</a:t>
            </a:r>
            <a:endParaRPr sz="2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	</a:t>
            </a:r>
            <a:r>
              <a:rPr i="1" lang="de-DE" sz="2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</a:t>
            </a:r>
            <a:r>
              <a:rPr b="1" i="1" lang="de-DE" sz="2000">
                <a:solidFill>
                  <a:schemeClr val="dk1"/>
                </a:solidFill>
              </a:rPr>
              <a:t>28 segnalazioni,</a:t>
            </a:r>
            <a:r>
              <a:rPr i="1" lang="de-DE" sz="2000">
                <a:solidFill>
                  <a:schemeClr val="dk1"/>
                </a:solidFill>
              </a:rPr>
              <a:t> con la collaborazione del Medico di Medicina Generale e le Cure Domiciliari)</a:t>
            </a:r>
            <a:endParaRPr i="1" sz="20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2000">
              <a:solidFill>
                <a:schemeClr val="dk1"/>
              </a:solidFill>
            </a:endParaRPr>
          </a:p>
          <a:p>
            <a:pPr indent="-3937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Calibri"/>
              <a:buChar char="●"/>
            </a:pPr>
            <a:r>
              <a:rPr lang="de-DE" sz="2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Percorso Trasporto per visite/esami pazienti inviati in Dgr 10  </a:t>
            </a:r>
            <a:r>
              <a:rPr b="1" i="1" lang="de-DE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(34 richieste)</a:t>
            </a:r>
            <a:r>
              <a:rPr lang="de-DE" sz="2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	</a:t>
            </a:r>
            <a:endParaRPr sz="2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937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Calibri"/>
              <a:buChar char="●"/>
            </a:pPr>
            <a:r>
              <a:rPr lang="de-DE" sz="2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Attivazione Sid Semplici (ultra65enni)</a:t>
            </a:r>
            <a:endParaRPr sz="2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457200" lvl="0" marL="182880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de-DE" sz="2200">
                <a:solidFill>
                  <a:schemeClr val="dk1"/>
                </a:solidFill>
              </a:rPr>
              <a:t>(706</a:t>
            </a:r>
            <a:r>
              <a:rPr i="1" lang="de-DE" sz="2200">
                <a:solidFill>
                  <a:schemeClr val="dk1"/>
                </a:solidFill>
              </a:rPr>
              <a:t> Sid Semplici per la presa in carico di:</a:t>
            </a:r>
            <a:endParaRPr i="1" sz="1900">
              <a:solidFill>
                <a:schemeClr val="dk1"/>
              </a:solidFill>
            </a:endParaRPr>
          </a:p>
          <a:p>
            <a:pPr indent="-480694" lvl="0" marL="3283584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●"/>
            </a:pPr>
            <a:r>
              <a:rPr i="1" lang="de-DE" sz="1900">
                <a:solidFill>
                  <a:schemeClr val="dk1"/>
                </a:solidFill>
              </a:rPr>
              <a:t>Pazienti inseriti nei percorsi di Cronicità</a:t>
            </a:r>
            <a:endParaRPr i="1" sz="1900">
              <a:solidFill>
                <a:schemeClr val="dk1"/>
              </a:solidFill>
            </a:endParaRPr>
          </a:p>
          <a:p>
            <a:pPr indent="-480694" lvl="0" marL="3283584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●"/>
            </a:pPr>
            <a:r>
              <a:rPr i="1" lang="de-DE" sz="1900">
                <a:solidFill>
                  <a:schemeClr val="dk1"/>
                </a:solidFill>
              </a:rPr>
              <a:t>Pazienti in Dialisi Peritoneale</a:t>
            </a:r>
            <a:endParaRPr i="1" sz="1900">
              <a:solidFill>
                <a:schemeClr val="dk1"/>
              </a:solidFill>
            </a:endParaRPr>
          </a:p>
          <a:p>
            <a:pPr indent="-480694" lvl="0" marL="3283584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●"/>
            </a:pPr>
            <a:r>
              <a:rPr i="1" lang="de-DE" sz="1900">
                <a:solidFill>
                  <a:schemeClr val="dk1"/>
                </a:solidFill>
              </a:rPr>
              <a:t>Pazienti seguiti con il supporto della Telemedicina</a:t>
            </a:r>
            <a:endParaRPr i="1" sz="1900">
              <a:solidFill>
                <a:schemeClr val="dk1"/>
              </a:solidFill>
            </a:endParaRPr>
          </a:p>
          <a:p>
            <a:pPr indent="-480694" lvl="0" marL="3283584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●"/>
            </a:pPr>
            <a:r>
              <a:rPr i="1" lang="de-DE" sz="1900">
                <a:solidFill>
                  <a:schemeClr val="dk1"/>
                </a:solidFill>
              </a:rPr>
              <a:t>Pazienti selezionati dal gruppo dei pazienti “fragili”</a:t>
            </a:r>
            <a:endParaRPr i="1" sz="1900">
              <a:solidFill>
                <a:schemeClr val="dk1"/>
              </a:solidFill>
            </a:endParaRPr>
          </a:p>
          <a:p>
            <a:pPr indent="-480694" lvl="0" marL="3283584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●"/>
            </a:pPr>
            <a:r>
              <a:rPr i="1" lang="de-DE" sz="1900">
                <a:solidFill>
                  <a:schemeClr val="dk1"/>
                </a:solidFill>
              </a:rPr>
              <a:t>Pie -  Prestazioni Infermieristiche Estemporanee)</a:t>
            </a:r>
            <a:endParaRPr i="1" sz="19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2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2" name="Google Shape;172;g2e18f7a71d8_0_110"/>
          <p:cNvSpPr txBox="1"/>
          <p:nvPr/>
        </p:nvSpPr>
        <p:spPr>
          <a:xfrm>
            <a:off x="4231775" y="5347350"/>
            <a:ext cx="3839400" cy="1372800"/>
          </a:xfrm>
          <a:prstGeom prst="rect">
            <a:avLst/>
          </a:prstGeom>
          <a:solidFill>
            <a:srgbClr val="E7E6E6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Nel 2023</a:t>
            </a:r>
            <a:endParaRPr sz="2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in totale</a:t>
            </a:r>
            <a:endParaRPr sz="2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de-DE" sz="2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3769 </a:t>
            </a:r>
            <a:r>
              <a:rPr lang="de-DE" sz="2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segnalazioni</a:t>
            </a:r>
            <a:endParaRPr sz="2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g2e18f7a71d8_0_122"/>
          <p:cNvSpPr txBox="1"/>
          <p:nvPr>
            <p:ph type="ctrTitle"/>
          </p:nvPr>
        </p:nvSpPr>
        <p:spPr>
          <a:xfrm>
            <a:off x="4410925" y="297675"/>
            <a:ext cx="6898200" cy="792900"/>
          </a:xfrm>
          <a:prstGeom prst="rect">
            <a:avLst/>
          </a:prstGeom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de-DE" sz="4000">
                <a:solidFill>
                  <a:srgbClr val="002060"/>
                </a:solidFill>
                <a:latin typeface="Cambria"/>
                <a:ea typeface="Cambria"/>
                <a:cs typeface="Cambria"/>
                <a:sym typeface="Cambria"/>
              </a:rPr>
              <a:t>Nuovi percorsi del 2024</a:t>
            </a:r>
            <a:endParaRPr sz="6600"/>
          </a:p>
        </p:txBody>
      </p:sp>
      <p:sp>
        <p:nvSpPr>
          <p:cNvPr id="179" name="Google Shape;179;g2e18f7a71d8_0_122"/>
          <p:cNvSpPr txBox="1"/>
          <p:nvPr>
            <p:ph idx="1" type="subTitle"/>
          </p:nvPr>
        </p:nvSpPr>
        <p:spPr>
          <a:xfrm>
            <a:off x="72325" y="1174000"/>
            <a:ext cx="9542700" cy="52443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 fontScale="85000" lnSpcReduction="20000"/>
          </a:bodyPr>
          <a:lstStyle/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600"/>
          </a:p>
          <a:p>
            <a:pPr indent="-387984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Calibri"/>
              <a:buChar char="●"/>
            </a:pPr>
            <a:r>
              <a:rPr b="1" lang="de-DE" sz="2952"/>
              <a:t>Addestramento dei caregiver per sollevamalati</a:t>
            </a:r>
            <a:endParaRPr b="1" sz="2952"/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de-DE"/>
              <a:t>                        (da gennaio 2024, 35 segnalazioni)</a:t>
            </a:r>
            <a:endParaRPr b="1" i="1"/>
          </a:p>
          <a:p>
            <a:pPr indent="457200" lvl="0" marL="22860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1"/>
          </a:p>
          <a:p>
            <a:pPr indent="-35814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78160"/>
              <a:buChar char="●"/>
            </a:pPr>
            <a:r>
              <a:rPr b="1" lang="de-DE" sz="3070"/>
              <a:t>Dimissioni Protette - Leps secondo PNRR </a:t>
            </a:r>
            <a:r>
              <a:rPr lang="de-DE" sz="2600"/>
              <a:t>Missione 5 - componente 2 - 1.1.3 → “Rafforzamento dei Servizi sociali Domiciliari per garantire la dimissione anticipata assistita a prevenire l’ospedalizzazione”</a:t>
            </a:r>
            <a:endParaRPr sz="2600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600"/>
              <a:t>                              (</a:t>
            </a:r>
            <a:r>
              <a:rPr b="1" i="1" lang="de-DE" sz="2600"/>
              <a:t>da marzo 2024, </a:t>
            </a:r>
            <a:endParaRPr b="1" i="1" sz="2600"/>
          </a:p>
          <a:p>
            <a:pPr indent="-368935" lvl="0" marL="3200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b="1" i="1" lang="de-DE" sz="2600"/>
              <a:t>43 pazienti valutati</a:t>
            </a:r>
            <a:endParaRPr b="1" i="1" sz="2600"/>
          </a:p>
          <a:p>
            <a:pPr indent="-368935" lvl="0" marL="3200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b="1" i="1" lang="de-DE" sz="2600"/>
              <a:t>10 progetti attivati)</a:t>
            </a:r>
            <a:endParaRPr b="1" i="1" sz="2600"/>
          </a:p>
          <a:p>
            <a:pPr indent="0" lvl="0" marL="1371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600"/>
              <a:t>								</a:t>
            </a:r>
            <a:endParaRPr sz="2600"/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600"/>
          </a:p>
          <a:p>
            <a:pPr indent="-354523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75978"/>
              <a:buChar char="●"/>
            </a:pPr>
            <a:r>
              <a:rPr b="1" lang="de-DE" sz="3070"/>
              <a:t>Integrazione Percorso Ospedale Verduno  - Hospice</a:t>
            </a:r>
            <a:r>
              <a:rPr lang="de-DE" sz="2600"/>
              <a:t> </a:t>
            </a:r>
            <a:endParaRPr sz="2600"/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600"/>
              <a:t>(</a:t>
            </a:r>
            <a:r>
              <a:rPr lang="de-DE" sz="2600" u="sng"/>
              <a:t>a breve integrazione percorso territoriale)</a:t>
            </a:r>
            <a:endParaRPr sz="2600" u="sng"/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600" u="sng"/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de-DE" sz="2600"/>
              <a:t>                        </a:t>
            </a:r>
            <a:r>
              <a:rPr b="1" i="1" lang="de-DE" sz="2600"/>
              <a:t>(da febbraio 2024, 28 segnalazioni</a:t>
            </a:r>
            <a:endParaRPr b="1" i="1" sz="2600"/>
          </a:p>
          <a:p>
            <a:pPr indent="-368935" lvl="0" marL="3200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b="1" i="1" lang="de-DE" sz="2600"/>
              <a:t>5 richieste di consulenze </a:t>
            </a:r>
            <a:endParaRPr b="1" i="1" sz="2600"/>
          </a:p>
          <a:p>
            <a:pPr indent="-368935" lvl="0" marL="3200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b="1" i="1" lang="de-DE" sz="2600"/>
              <a:t>23 richieste di  ricovero)</a:t>
            </a:r>
            <a:endParaRPr sz="2600"/>
          </a:p>
        </p:txBody>
      </p:sp>
      <p:pic>
        <p:nvPicPr>
          <p:cNvPr id="180" name="Google Shape;180;g2e18f7a71d8_0_12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3317359" cy="677568"/>
          </a:xfrm>
          <a:prstGeom prst="rect">
            <a:avLst/>
          </a:prstGeom>
          <a:noFill/>
          <a:ln>
            <a:noFill/>
          </a:ln>
        </p:spPr>
      </p:pic>
      <p:sp>
        <p:nvSpPr>
          <p:cNvPr id="181" name="Google Shape;181;g2e18f7a71d8_0_122"/>
          <p:cNvSpPr/>
          <p:nvPr/>
        </p:nvSpPr>
        <p:spPr>
          <a:xfrm>
            <a:off x="11477625" y="6169376"/>
            <a:ext cx="714300" cy="688500"/>
          </a:xfrm>
          <a:prstGeom prst="rect">
            <a:avLst/>
          </a:prstGeom>
          <a:solidFill>
            <a:srgbClr val="0070C0"/>
          </a:solidFill>
          <a:ln cap="flat" cmpd="sng" w="12700">
            <a:solidFill>
              <a:srgbClr val="31538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2" name="Google Shape;182;g2e18f7a71d8_0_122"/>
          <p:cNvSpPr/>
          <p:nvPr/>
        </p:nvSpPr>
        <p:spPr>
          <a:xfrm>
            <a:off x="11309136" y="6077258"/>
            <a:ext cx="705000" cy="642900"/>
          </a:xfrm>
          <a:prstGeom prst="rect">
            <a:avLst/>
          </a:prstGeom>
          <a:solidFill>
            <a:srgbClr val="1F3864"/>
          </a:solidFill>
          <a:ln cap="flat" cmpd="sng" w="12700">
            <a:solidFill>
              <a:srgbClr val="31538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83" name="Google Shape;183;g2e18f7a71d8_0_122"/>
          <p:cNvPicPr preferRelativeResize="0"/>
          <p:nvPr/>
        </p:nvPicPr>
        <p:blipFill rotWithShape="1">
          <a:blip r:embed="rId4">
            <a:alphaModFix/>
          </a:blip>
          <a:srcRect b="0" l="2818" r="0" t="0"/>
          <a:stretch/>
        </p:blipFill>
        <p:spPr>
          <a:xfrm>
            <a:off x="8139200" y="3288500"/>
            <a:ext cx="3577049" cy="21766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9" name="Google Shape;189;g2e18f7a71d8_0_13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0650" y="717275"/>
            <a:ext cx="5219925" cy="5242000"/>
          </a:xfrm>
          <a:prstGeom prst="rect">
            <a:avLst/>
          </a:prstGeom>
          <a:noFill/>
          <a:ln>
            <a:noFill/>
          </a:ln>
        </p:spPr>
      </p:pic>
      <p:sp>
        <p:nvSpPr>
          <p:cNvPr id="190" name="Google Shape;190;g2e18f7a71d8_0_134"/>
          <p:cNvSpPr txBox="1"/>
          <p:nvPr/>
        </p:nvSpPr>
        <p:spPr>
          <a:xfrm>
            <a:off x="4627525" y="1648450"/>
            <a:ext cx="7386600" cy="375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de-DE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“Ogni pezzo del puzzle è UNICO:</a:t>
            </a:r>
            <a:endParaRPr b="1" i="1" sz="2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1" sz="2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de-DE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Non insistiamo a mettere un pezzo </a:t>
            </a:r>
            <a:endParaRPr b="1" i="1" sz="2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de-DE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dove non sta!</a:t>
            </a:r>
            <a:endParaRPr b="1" i="1" sz="2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1" sz="2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de-DE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…ma ogni pezzo cerchi di essere se stesso…</a:t>
            </a:r>
            <a:endParaRPr b="1" i="1" sz="2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1" sz="2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de-DE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Solo così il puzzle sarà completo”</a:t>
            </a:r>
            <a:endParaRPr b="1" i="1" sz="2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1" name="Google Shape;191;g2e18f7a71d8_0_134"/>
          <p:cNvSpPr/>
          <p:nvPr/>
        </p:nvSpPr>
        <p:spPr>
          <a:xfrm>
            <a:off x="11309136" y="6077258"/>
            <a:ext cx="705000" cy="642900"/>
          </a:xfrm>
          <a:prstGeom prst="rect">
            <a:avLst/>
          </a:prstGeom>
          <a:solidFill>
            <a:srgbClr val="1F3864"/>
          </a:solidFill>
          <a:ln cap="flat" cmpd="sng" w="12700">
            <a:solidFill>
              <a:srgbClr val="31538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Tema di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Tema di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2023-06-02T18:03:39Z</dcterms:created>
  <dc:creator>Camilla Follesa</dc:creator>
</cp:coreProperties>
</file>